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6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08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61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46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742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103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14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652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8201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7874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2216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165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12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DF66-FB47-4130-B02D-D45D417E94C5}" type="datetimeFigureOut">
              <a:rPr lang="de-CH" smtClean="0"/>
              <a:t>19.04.2026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665BB-345D-43FF-AED4-5C82CC4B98C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708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74873"/>
            <a:ext cx="7772400" cy="2387600"/>
          </a:xfrm>
        </p:spPr>
        <p:txBody>
          <a:bodyPr anchor="ctr">
            <a:normAutofit/>
          </a:bodyPr>
          <a:lstStyle/>
          <a:p>
            <a:r>
              <a:rPr lang="de-CH" sz="8000" dirty="0">
                <a:latin typeface="Mistral" panose="03090702030407020403" pitchFamily="66" charset="0"/>
              </a:rPr>
              <a:t>CHEMIE-LÄNDERLI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812214"/>
            <a:ext cx="6858000" cy="1655762"/>
          </a:xfrm>
        </p:spPr>
        <p:txBody>
          <a:bodyPr/>
          <a:lstStyle/>
          <a:p>
            <a:r>
              <a:rPr lang="de-CH" dirty="0">
                <a:latin typeface="+mj-lt"/>
              </a:rPr>
              <a:t>Weihnächtliches Backen mit chemischem Hintergrund</a:t>
            </a:r>
          </a:p>
        </p:txBody>
      </p:sp>
      <p:pic>
        <p:nvPicPr>
          <p:cNvPr id="4" name="Grafik 3" descr="https://c1.staticflickr.com/3/2540/4158182362_ddc2423298_z.jpg?zz=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118" y="3563093"/>
            <a:ext cx="3735655" cy="24719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868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660" y="0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 (Klasse 5A)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6068728"/>
          </a:xfrm>
        </p:spPr>
        <p:txBody>
          <a:bodyPr>
            <a:normAutofit fontScale="550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Fr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Edukt jeder Verbrennungsreaktion.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O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He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W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E(u)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I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r>
              <a:rPr lang="de-CH" dirty="0">
                <a:latin typeface="Corporate S" panose="00000500000000000000" pitchFamily="50" charset="0"/>
              </a:rPr>
              <a:t>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Element, welches als Graphit oder Diamant auftritt.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C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 </a:t>
            </a:r>
            <a:r>
              <a:rPr lang="de-CH" b="1" dirty="0" err="1">
                <a:solidFill>
                  <a:srgbClr val="FF0000"/>
                </a:solidFill>
                <a:latin typeface="Corporate S" panose="00000500000000000000" pitchFamily="50" charset="0"/>
              </a:rPr>
              <a:t>Te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K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Leichtestes Übergangsmetall mit sechs Elektronenschalen.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La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 err="1">
                <a:latin typeface="Corporate S" panose="00000500000000000000" pitchFamily="50" charset="0"/>
              </a:rPr>
              <a:t>Vierbindiges</a:t>
            </a:r>
            <a:r>
              <a:rPr lang="de-CH" dirty="0">
                <a:latin typeface="Corporate S" panose="00000500000000000000" pitchFamily="50" charset="0"/>
              </a:rPr>
              <a:t> Atom im Sulfat-Anion.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G)e oder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N)e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der Metallkomponente von Permanganat wird die Quadratwurzel gezogen. Gesucht ist das Ergebnis (Zahl!).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5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Halbmetallisches Halogen (nur 1. Buchstabe!).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A(t)</a:t>
            </a:r>
            <a:endParaRPr lang="de-CH" dirty="0">
              <a:latin typeface="Corporate S" panose="00000500000000000000" pitchFamily="50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685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0642" y="1462405"/>
            <a:ext cx="8399846" cy="3667860"/>
          </a:xfrm>
        </p:spPr>
        <p:txBody>
          <a:bodyPr>
            <a:normAutofit/>
          </a:bodyPr>
          <a:lstStyle/>
          <a:p>
            <a:pPr algn="ctr"/>
            <a:r>
              <a:rPr lang="de-CH" sz="5400" i="1" dirty="0">
                <a:solidFill>
                  <a:srgbClr val="FF0000"/>
                </a:solidFill>
                <a:latin typeface="Cooper Black" panose="0208090404030B020404" pitchFamily="18" charset="0"/>
              </a:rPr>
              <a:t>FROHE WEIHNACHTEN KLASSE 5A</a:t>
            </a:r>
          </a:p>
        </p:txBody>
      </p:sp>
    </p:spTree>
    <p:extLst>
      <p:ext uri="{BB962C8B-B14F-4D97-AF65-F5344CB8AC3E}">
        <p14:creationId xmlns:p14="http://schemas.microsoft.com/office/powerpoint/2010/main" val="244775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 </a:t>
            </a:r>
            <a:r>
              <a:rPr lang="de-CH" sz="3200" dirty="0">
                <a:latin typeface="Mistral" panose="03090702030407020403" pitchFamily="66" charset="0"/>
              </a:rPr>
              <a:t>(6. Klasse)</a:t>
            </a:r>
            <a:endParaRPr lang="de-CH" sz="3600" dirty="0">
              <a:latin typeface="Mistral" panose="03090702030407020403" pitchFamily="66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5938787"/>
          </a:xfrm>
        </p:spPr>
        <p:txBody>
          <a:bodyPr>
            <a:normAutofit fontScale="475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Dritthäufigste Atomsorte in Biomolekülen (organischen Molekülen).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In diesem festen Element treten grosse Pi-Systeme auf.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Zur Ordnungszahl des Cofaktors der Carboanhydrase wird 44 addiert. Das Ergebnis ist die Ordnungszahl des gesuchten Elements.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Nur zwei (</a:t>
            </a:r>
            <a:r>
              <a:rPr lang="de-CH" dirty="0" err="1">
                <a:latin typeface="Corporate S" panose="00000500000000000000" pitchFamily="50" charset="0"/>
              </a:rPr>
              <a:t>proteinogene</a:t>
            </a:r>
            <a:r>
              <a:rPr lang="de-CH" dirty="0">
                <a:latin typeface="Corporate S" panose="00000500000000000000" pitchFamily="50" charset="0"/>
              </a:rPr>
              <a:t>) Aminosäuren enthalten diese Atomsorte.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des Edelgases mit vier gefüllten Elektronenschalen wird die Quadratwurzel gezogen. Gesucht ist das Ergebnis (Zahl!).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Nummer der Klasse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Halbmetallisches Halogen (nur 1. Buchstabe!).</a:t>
            </a: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99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6068728"/>
          </a:xfrm>
        </p:spPr>
        <p:txBody>
          <a:bodyPr>
            <a:normAutofit fontScale="550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Fr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Dritthäufigste Atomsorte in Biomolekülen (organischen Molekülen).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O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He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W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E(u)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I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r>
              <a:rPr lang="de-CH" dirty="0">
                <a:latin typeface="Corporate S" panose="00000500000000000000" pitchFamily="50" charset="0"/>
              </a:rPr>
              <a:t>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In diesem festen Element treten grosse Pi-Systeme auf.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C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 </a:t>
            </a:r>
            <a:r>
              <a:rPr lang="de-CH" b="1" dirty="0" err="1">
                <a:solidFill>
                  <a:srgbClr val="FF0000"/>
                </a:solidFill>
                <a:latin typeface="Corporate S" panose="00000500000000000000" pitchFamily="50" charset="0"/>
              </a:rPr>
              <a:t>Te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K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Zur Ordnungszahl des Cofaktors der Carboanhydrase wird 44 addiert. Das Ergebnis ist die Ordnungszahl des gesuchten Elements.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La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Nur zwei (</a:t>
            </a:r>
            <a:r>
              <a:rPr lang="de-CH" dirty="0" err="1">
                <a:latin typeface="Corporate S" panose="00000500000000000000" pitchFamily="50" charset="0"/>
              </a:rPr>
              <a:t>proteinogene</a:t>
            </a:r>
            <a:r>
              <a:rPr lang="de-CH" dirty="0">
                <a:latin typeface="Corporate S" panose="00000500000000000000" pitchFamily="50" charset="0"/>
              </a:rPr>
              <a:t>) Aminosäuren enthalten diese Atomsorte.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G)e oder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N)e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des Edelgases mit vier gefüllten Elektronenschalen wird die Quadratwurzel gezogen. Gesucht ist das Ergebnis (Zahl!).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6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Reaktionsfähigstes Halogen.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F</a:t>
            </a:r>
            <a:endParaRPr lang="de-CH" dirty="0">
              <a:latin typeface="Corporate S" panose="00000500000000000000" pitchFamily="50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7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81566-102D-F211-2E9F-542AE2FAA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Varianten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04B9A8-DE66-B15F-0166-2BADBB9CD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1200" dirty="0">
                <a:latin typeface="Corporate S" panose="00000500000000000000" pitchFamily="50" charset="0"/>
              </a:rPr>
              <a:t>27: Die Hälfte der Anzahl Protonen des Edelgases Xenon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28:  Die Hälfte der Anzahl Protonen des Erdalkalimetalls Barium 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29:  Die Hälfte der Anzahl Protonen des Lanthanoiden Cer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30: Die Hälfte der Anzahl Protonen des Lanthanoiden Neodym</a:t>
            </a:r>
          </a:p>
          <a:p>
            <a:endParaRPr lang="de-CH" sz="1200" dirty="0">
              <a:latin typeface="Corporate S" panose="00000500000000000000" pitchFamily="50" charset="0"/>
            </a:endParaRPr>
          </a:p>
          <a:p>
            <a:endParaRPr lang="de-CH" sz="1200" dirty="0">
              <a:latin typeface="Corporate S" panose="00000500000000000000" pitchFamily="50" charset="0"/>
            </a:endParaRPr>
          </a:p>
          <a:p>
            <a:endParaRPr lang="de-CH" sz="1200" dirty="0">
              <a:latin typeface="Corporate S" panose="00000500000000000000" pitchFamily="50" charset="0"/>
            </a:endParaRPr>
          </a:p>
          <a:p>
            <a:endParaRPr lang="de-CH" sz="1200" dirty="0">
              <a:latin typeface="Corporate S" panose="00000500000000000000" pitchFamily="50" charset="0"/>
            </a:endParaRPr>
          </a:p>
          <a:p>
            <a:r>
              <a:rPr lang="de-CH" sz="1200" dirty="0">
                <a:latin typeface="Corporate S" panose="00000500000000000000" pitchFamily="50" charset="0"/>
              </a:rPr>
              <a:t>Leichtestes Element mit 3 Valenzelektronen: B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Wichtig für die Sehkraft ist Vitamin …. A, Halbmetallisches Halogen (nur 1. Buchstabe!). (A von As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Atomsorte, aus der Diamanten bestehen: C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Si-vorsatz für 1/10 (Si-Vorsatz für 1/100 ist z.B. c «</a:t>
            </a:r>
            <a:r>
              <a:rPr lang="de-CH" sz="1200" dirty="0" err="1">
                <a:latin typeface="Corporate S" panose="00000500000000000000" pitchFamily="50" charset="0"/>
              </a:rPr>
              <a:t>centi</a:t>
            </a:r>
            <a:r>
              <a:rPr lang="de-CH" sz="1200" dirty="0">
                <a:latin typeface="Corporate S" panose="00000500000000000000" pitchFamily="50" charset="0"/>
              </a:rPr>
              <a:t>») // Wasserstoffisotop mit der Masse 2u: d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Das leichteste Elementarteilchen: e</a:t>
            </a:r>
          </a:p>
          <a:p>
            <a:r>
              <a:rPr lang="de-CH" sz="1200" dirty="0"/>
              <a:t>Reaktionsfreudigstes Halogen: </a:t>
            </a:r>
            <a:r>
              <a:rPr lang="de-CH" sz="1200" dirty="0">
                <a:latin typeface="Corporate S" panose="00000500000000000000" pitchFamily="50" charset="0"/>
              </a:rPr>
              <a:t>F</a:t>
            </a:r>
          </a:p>
          <a:p>
            <a:r>
              <a:rPr lang="de-CH" sz="1200" dirty="0">
                <a:latin typeface="Corporate S" panose="00000500000000000000" pitchFamily="50" charset="0"/>
              </a:rPr>
              <a:t>Einheit für die Masse</a:t>
            </a:r>
          </a:p>
          <a:p>
            <a:endParaRPr lang="de-CH" dirty="0">
              <a:latin typeface="Comic Sans MS" panose="030F0702030302020204" pitchFamily="66" charset="0"/>
            </a:endParaRPr>
          </a:p>
          <a:p>
            <a:endParaRPr lang="de-CH" dirty="0">
              <a:latin typeface="Corporate S" panose="00000500000000000000" pitchFamily="50" charset="0"/>
            </a:endParaRPr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0449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0642" y="1462405"/>
            <a:ext cx="8399846" cy="3667860"/>
          </a:xfrm>
        </p:spPr>
        <p:txBody>
          <a:bodyPr>
            <a:normAutofit/>
          </a:bodyPr>
          <a:lstStyle/>
          <a:p>
            <a:pPr algn="ctr"/>
            <a:r>
              <a:rPr lang="de-CH" sz="5400" i="1" dirty="0">
                <a:solidFill>
                  <a:srgbClr val="FF0000"/>
                </a:solidFill>
                <a:latin typeface="Cooper Black" panose="0208090404030B020404" pitchFamily="18" charset="0"/>
              </a:rPr>
              <a:t>FROHE WEIHNACHTEN KLASSE 6F</a:t>
            </a:r>
          </a:p>
        </p:txBody>
      </p:sp>
    </p:spTree>
    <p:extLst>
      <p:ext uri="{BB962C8B-B14F-4D97-AF65-F5344CB8AC3E}">
        <p14:creationId xmlns:p14="http://schemas.microsoft.com/office/powerpoint/2010/main" val="333923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4287" y="-86264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 </a:t>
            </a:r>
            <a:r>
              <a:rPr lang="de-CH" sz="3200" dirty="0">
                <a:latin typeface="Mistral" panose="03090702030407020403" pitchFamily="66" charset="0"/>
              </a:rPr>
              <a:t>(Klasse 5F)</a:t>
            </a:r>
            <a:endParaRPr lang="de-CH" sz="3600" dirty="0">
              <a:latin typeface="Mistral" panose="03090702030407020403" pitchFamily="66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5938787"/>
          </a:xfrm>
        </p:spPr>
        <p:txBody>
          <a:bodyPr>
            <a:normAutofit fontScale="550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Edukt jeder Verbrennungsreaktion.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Element, welches als Graphit oder Diamant auftritt.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Leichtestes Übergangsmetall mit sechs Elektronenschalen.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 err="1">
                <a:latin typeface="Corporate S" panose="00000500000000000000" pitchFamily="50" charset="0"/>
              </a:rPr>
              <a:t>Vierbindiges</a:t>
            </a:r>
            <a:r>
              <a:rPr lang="de-CH" dirty="0">
                <a:latin typeface="Corporate S" panose="00000500000000000000" pitchFamily="50" charset="0"/>
              </a:rPr>
              <a:t> Atom im Sulfat-Anion.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der Metallkomponente von Permanganat wird die Quadratwurzel gezogen. Gesucht ist das Ergebnis (Zahl!).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Reaktionsfähigstes Halogen.</a:t>
            </a:r>
          </a:p>
          <a:p>
            <a:pPr marL="514350" indent="-514350">
              <a:buFont typeface="+mj-lt"/>
              <a:buAutoNum type="arabicPeriod"/>
            </a:pP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82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 (Klasse 5F)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6068728"/>
          </a:xfrm>
        </p:spPr>
        <p:txBody>
          <a:bodyPr>
            <a:normAutofit fontScale="550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Fr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Edukt jeder Verbrennungsreaktion.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O</a:t>
            </a:r>
            <a:endParaRPr lang="de-CH" b="1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He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W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E(u)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I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r>
              <a:rPr lang="de-CH" dirty="0">
                <a:latin typeface="Corporate S" panose="00000500000000000000" pitchFamily="50" charset="0"/>
              </a:rPr>
              <a:t>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Element, welches als Graphit oder Diamant auftritt.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C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H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 </a:t>
            </a:r>
            <a:r>
              <a:rPr lang="de-CH" b="1" dirty="0" err="1">
                <a:solidFill>
                  <a:srgbClr val="FF0000"/>
                </a:solidFill>
                <a:latin typeface="Corporate S" panose="00000500000000000000" pitchFamily="50" charset="0"/>
              </a:rPr>
              <a:t>Te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K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Leichtestes Übergangsmetall mit sechs Elektronenschalen.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La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 err="1">
                <a:latin typeface="Corporate S" panose="00000500000000000000" pitchFamily="50" charset="0"/>
              </a:rPr>
              <a:t>Vierbindiges</a:t>
            </a:r>
            <a:r>
              <a:rPr lang="de-CH" dirty="0">
                <a:latin typeface="Corporate S" panose="00000500000000000000" pitchFamily="50" charset="0"/>
              </a:rPr>
              <a:t> Atom im Sulfat-Anion.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S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G)e oder </a:t>
            </a:r>
            <a:r>
              <a:rPr lang="de-CH" dirty="0">
                <a:solidFill>
                  <a:srgbClr val="FF0000"/>
                </a:solidFill>
                <a:latin typeface="Corporate S" panose="00000500000000000000" pitchFamily="50" charset="0"/>
              </a:rPr>
              <a:t>(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N)e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der Metallkomponente von Permanganat wird die Quadratwurzel gezogen. Gesucht ist das Ergebnis (Zahl!).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5</a:t>
            </a:r>
            <a:endParaRPr lang="de-CH" dirty="0">
              <a:latin typeface="Corporate S" panose="00000500000000000000" pitchFamily="50" charset="0"/>
            </a:endParaRP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Reaktionsfähigstes Halogen. </a:t>
            </a:r>
            <a:r>
              <a:rPr lang="de-CH" b="1" dirty="0">
                <a:solidFill>
                  <a:srgbClr val="FF0000"/>
                </a:solidFill>
                <a:latin typeface="Corporate S" panose="00000500000000000000" pitchFamily="50" charset="0"/>
              </a:rPr>
              <a:t>F</a:t>
            </a:r>
            <a:endParaRPr lang="de-CH" dirty="0">
              <a:latin typeface="Corporate S" panose="00000500000000000000" pitchFamily="50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5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0642" y="1462405"/>
            <a:ext cx="8399846" cy="3667860"/>
          </a:xfrm>
        </p:spPr>
        <p:txBody>
          <a:bodyPr>
            <a:normAutofit/>
          </a:bodyPr>
          <a:lstStyle/>
          <a:p>
            <a:pPr algn="ctr"/>
            <a:r>
              <a:rPr lang="de-CH" sz="5400" i="1" dirty="0">
                <a:solidFill>
                  <a:srgbClr val="FF0000"/>
                </a:solidFill>
                <a:latin typeface="Cooper Black" panose="0208090404030B020404" pitchFamily="18" charset="0"/>
              </a:rPr>
              <a:t>FROHE WEIHNACHTEN KLASSE 5F</a:t>
            </a:r>
          </a:p>
        </p:txBody>
      </p:sp>
    </p:spTree>
    <p:extLst>
      <p:ext uri="{BB962C8B-B14F-4D97-AF65-F5344CB8AC3E}">
        <p14:creationId xmlns:p14="http://schemas.microsoft.com/office/powerpoint/2010/main" val="4068913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4287" y="-86264"/>
            <a:ext cx="7886700" cy="952901"/>
          </a:xfrm>
        </p:spPr>
        <p:txBody>
          <a:bodyPr>
            <a:normAutofit/>
          </a:bodyPr>
          <a:lstStyle/>
          <a:p>
            <a:r>
              <a:rPr lang="de-CH" sz="3600" dirty="0">
                <a:latin typeface="Mistral" panose="03090702030407020403" pitchFamily="66" charset="0"/>
              </a:rPr>
              <a:t>Antwort ist das Elementsymbol </a:t>
            </a:r>
            <a:r>
              <a:rPr lang="de-CH" sz="3200" dirty="0">
                <a:latin typeface="Mistral" panose="03090702030407020403" pitchFamily="66" charset="0"/>
              </a:rPr>
              <a:t>(Klasse 5A)</a:t>
            </a:r>
            <a:endParaRPr lang="de-CH" sz="3600" dirty="0">
              <a:latin typeface="Mistral" panose="03090702030407020403" pitchFamily="66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4299" y="789272"/>
            <a:ext cx="8914197" cy="5938787"/>
          </a:xfrm>
        </p:spPr>
        <p:txBody>
          <a:bodyPr>
            <a:normAutofit fontScale="55000" lnSpcReduction="20000"/>
          </a:bodyPr>
          <a:lstStyle/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 mit der zweitniedrigsten Siedetemperatur.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Edukt jeder Verbrennungsreaktion.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Dessen Elektronenkonfiguration wird von Wasserstoff-Atomen angestrebt.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Übergangsmetall mit der höchsten Schmelztemperatur.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Lanthanoid, das nach einem Kontinent benannt ist (nur 1. Buchstabe!).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Halogen, welches ein violettes Gas bildet.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Säuren sind Spender dieser Atomsorte. 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Von diesem Element stammt das Kation in der Natronlauge ab.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Element, welches als Graphit oder Diamant auftritt.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Fehlt im ein Elektron, ist es (meist) ein Proton.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schwerste </a:t>
            </a:r>
            <a:r>
              <a:rPr lang="de-CH" dirty="0" err="1">
                <a:latin typeface="Corporate S" panose="00000500000000000000" pitchFamily="50" charset="0"/>
              </a:rPr>
              <a:t>Chalkogen</a:t>
            </a:r>
            <a:r>
              <a:rPr lang="de-CH" dirty="0">
                <a:latin typeface="Corporate S" panose="00000500000000000000" pitchFamily="50" charset="0"/>
              </a:rPr>
              <a:t>-Halbmetall.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Einzige Atomsorte, die nebst Kohlenstoff zu kovalenten Doppel- und Dreifachbindungen befähigt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Alkalimetall, dessen Kation die gleiche Elektronenkonfiguration wie Argon aufweist.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Leichtestes Übergangsmetall mit sechs Elektronenschalen.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 err="1">
                <a:latin typeface="Corporate S" panose="00000500000000000000" pitchFamily="50" charset="0"/>
              </a:rPr>
              <a:t>Vierbindiges</a:t>
            </a:r>
            <a:r>
              <a:rPr lang="de-CH" dirty="0">
                <a:latin typeface="Corporate S" panose="00000500000000000000" pitchFamily="50" charset="0"/>
              </a:rPr>
              <a:t> Atom im Sulfat-Anion.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Nichtmetall-Atom, welches elektronegativer als das Kohlenstoff- aber weniger elektronegativ als das Iod-Atom ist.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Das Elementsymbol ist identisch mit dem Autokennzeichen eines französischsprachigen Kantons (nur 2. Buchstabe!).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Aus der Ordnungszahl der Metallkomponente von Permanganat wird die Quadratwurzel gezogen. Gesucht ist das Ergebnis (Zahl!).</a:t>
            </a:r>
          </a:p>
          <a:p>
            <a:pPr marL="355600" indent="-355600">
              <a:buFont typeface="+mj-lt"/>
              <a:buAutoNum type="arabicPeriod"/>
            </a:pPr>
            <a:r>
              <a:rPr lang="de-CH" dirty="0">
                <a:latin typeface="Corporate S" panose="00000500000000000000" pitchFamily="50" charset="0"/>
              </a:rPr>
              <a:t>Halbmetallisches Halogen (nur 1. Buchstabe!).</a:t>
            </a:r>
          </a:p>
          <a:p>
            <a:pPr marL="514350" indent="-514350">
              <a:buFont typeface="+mj-lt"/>
              <a:buAutoNum type="arabicPeriod"/>
            </a:pPr>
            <a:endParaRPr lang="de-CH" dirty="0">
              <a:latin typeface="Comic Sans MS" panose="030F0702030302020204" pitchFamily="66" charset="0"/>
            </a:endParaRPr>
          </a:p>
          <a:p>
            <a:pPr marL="514350" indent="-514350">
              <a:buFont typeface="+mj-lt"/>
              <a:buAutoNum type="arabicPeriod"/>
            </a:pPr>
            <a:endParaRPr lang="de-CH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60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1398</Words>
  <Application>Microsoft Office PowerPoint</Application>
  <PresentationFormat>Bildschirmpräsentation (4:3)</PresentationFormat>
  <Paragraphs>142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Cooper Black</vt:lpstr>
      <vt:lpstr>Corporate S</vt:lpstr>
      <vt:lpstr>Mistral</vt:lpstr>
      <vt:lpstr>Office</vt:lpstr>
      <vt:lpstr>CHEMIE-LÄNDERLI</vt:lpstr>
      <vt:lpstr>Antwort ist das Elementsymbol (6. Klasse)</vt:lpstr>
      <vt:lpstr>Antwort ist das Elementsymbol</vt:lpstr>
      <vt:lpstr>Varianten</vt:lpstr>
      <vt:lpstr>FROHE WEIHNACHTEN KLASSE 6F</vt:lpstr>
      <vt:lpstr>Antwort ist das Elementsymbol (Klasse 5F)</vt:lpstr>
      <vt:lpstr>Antwort ist das Elementsymbol (Klasse 5F)</vt:lpstr>
      <vt:lpstr>FROHE WEIHNACHTEN KLASSE 5F</vt:lpstr>
      <vt:lpstr>Antwort ist das Elementsymbol (Klasse 5A)</vt:lpstr>
      <vt:lpstr>Antwort ist das Elementsymbol (Klasse 5A)</vt:lpstr>
      <vt:lpstr>FROHE WEIHNACHTEN KLASSE 5A</vt:lpstr>
    </vt:vector>
  </TitlesOfParts>
  <Company>Kantonsschule Zug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CHEMIE-LÄNDERLI</dc:title>
  <dc:creator>Thomas Wohlleber</dc:creator>
  <cp:lastModifiedBy>Urs Leisinger</cp:lastModifiedBy>
  <cp:revision>27</cp:revision>
  <dcterms:created xsi:type="dcterms:W3CDTF">2017-12-18T10:41:49Z</dcterms:created>
  <dcterms:modified xsi:type="dcterms:W3CDTF">2026-04-19T21:58:39Z</dcterms:modified>
</cp:coreProperties>
</file>